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33053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i-ideas.org/2012/12/the-college-textbook-bubble-and-how-the-open-educational-resources-movement-is-going-up-against-the-textbook-cartel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98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67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07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209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321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67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317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4863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8510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452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34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409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8781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70049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01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562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718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3676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0983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712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21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90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074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Roy Rosenzweig, “Can History Be Open Source? Wikipedia and the Future of the Past,” </a:t>
            </a:r>
            <a:r>
              <a:rPr lang="en" sz="1200" b="0" i="1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American History 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(June 2006), 119.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31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 J. Perry, “</a:t>
            </a:r>
            <a:r>
              <a:rPr lang="en" sz="1200" b="0" i="0" u="sng" strike="noStrike" cap="none" baseline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The college textbook bubble and how the “open educational resources” movement is going up against the textbook cartel</a:t>
            </a:r>
            <a:r>
              <a:rPr lang="en" sz="12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,” Carpe Diem, December 24, 2012.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1218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http://www.universitybusiness.com/article/college-textbook-forecast-radical-change-ahead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573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23887" y="1282303"/>
            <a:ext cx="7886700" cy="2139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23887" y="3442097"/>
            <a:ext cx="7886700" cy="1125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1pPr>
            <a:lvl2pPr marL="3429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2pPr>
            <a:lvl3pPr marL="6858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3pPr>
            <a:lvl4pPr marL="10287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4pPr>
            <a:lvl5pPr marL="13716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5pPr>
            <a:lvl6pPr marL="17145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6pPr>
            <a:lvl7pPr marL="20574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7pPr>
            <a:lvl8pPr marL="24003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8pPr>
            <a:lvl9pPr marL="2743200" indent="0" rtl="0">
              <a:spcBef>
                <a:spcPts val="0"/>
              </a:spcBef>
              <a:buClr>
                <a:srgbClr val="888888"/>
              </a:buClr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499" cy="618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Font typeface="Garamond"/>
              <a:buNone/>
              <a:defRPr/>
            </a:lvl1pPr>
            <a:lvl2pPr marL="342900" indent="0" rtl="0">
              <a:spcBef>
                <a:spcPts val="0"/>
              </a:spcBef>
              <a:buFont typeface="Garamond"/>
              <a:buNone/>
              <a:defRPr/>
            </a:lvl2pPr>
            <a:lvl3pPr marL="685800" indent="0" rtl="0">
              <a:spcBef>
                <a:spcPts val="0"/>
              </a:spcBef>
              <a:buFont typeface="Garamond"/>
              <a:buNone/>
              <a:defRPr/>
            </a:lvl3pPr>
            <a:lvl4pPr marL="1028700" indent="0" rtl="0">
              <a:spcBef>
                <a:spcPts val="0"/>
              </a:spcBef>
              <a:buFont typeface="Garamond"/>
              <a:buNone/>
              <a:defRPr/>
            </a:lvl4pPr>
            <a:lvl5pPr marL="1371600" indent="0" rtl="0">
              <a:spcBef>
                <a:spcPts val="0"/>
              </a:spcBef>
              <a:buFont typeface="Garamond"/>
              <a:buNone/>
              <a:defRPr/>
            </a:lvl5pPr>
            <a:lvl6pPr marL="1714500" indent="0" rtl="0">
              <a:spcBef>
                <a:spcPts val="0"/>
              </a:spcBef>
              <a:buFont typeface="Garamond"/>
              <a:buNone/>
              <a:defRPr/>
            </a:lvl6pPr>
            <a:lvl7pPr marL="2057400" indent="0" rtl="0">
              <a:spcBef>
                <a:spcPts val="0"/>
              </a:spcBef>
              <a:buFont typeface="Garamond"/>
              <a:buNone/>
              <a:defRPr/>
            </a:lvl7pPr>
            <a:lvl8pPr marL="2400300" indent="0" rtl="0">
              <a:spcBef>
                <a:spcPts val="0"/>
              </a:spcBef>
              <a:buFont typeface="Garamond"/>
              <a:buNone/>
              <a:defRPr/>
            </a:lvl8pPr>
            <a:lvl9pPr marL="27432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29840" y="1878806"/>
            <a:ext cx="3868499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9" cy="6180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indent="0" rtl="0">
              <a:spcBef>
                <a:spcPts val="0"/>
              </a:spcBef>
              <a:buFont typeface="Garamond"/>
              <a:buNone/>
              <a:defRPr/>
            </a:lvl1pPr>
            <a:lvl2pPr marL="342900" indent="0" rtl="0">
              <a:spcBef>
                <a:spcPts val="0"/>
              </a:spcBef>
              <a:buFont typeface="Garamond"/>
              <a:buNone/>
              <a:defRPr/>
            </a:lvl2pPr>
            <a:lvl3pPr marL="685800" indent="0" rtl="0">
              <a:spcBef>
                <a:spcPts val="0"/>
              </a:spcBef>
              <a:buFont typeface="Garamond"/>
              <a:buNone/>
              <a:defRPr/>
            </a:lvl3pPr>
            <a:lvl4pPr marL="1028700" indent="0" rtl="0">
              <a:spcBef>
                <a:spcPts val="0"/>
              </a:spcBef>
              <a:buFont typeface="Garamond"/>
              <a:buNone/>
              <a:defRPr/>
            </a:lvl4pPr>
            <a:lvl5pPr marL="1371600" indent="0" rtl="0">
              <a:spcBef>
                <a:spcPts val="0"/>
              </a:spcBef>
              <a:buFont typeface="Garamond"/>
              <a:buNone/>
              <a:defRPr/>
            </a:lvl5pPr>
            <a:lvl6pPr marL="1714500" indent="0" rtl="0">
              <a:spcBef>
                <a:spcPts val="0"/>
              </a:spcBef>
              <a:buFont typeface="Garamond"/>
              <a:buNone/>
              <a:defRPr/>
            </a:lvl6pPr>
            <a:lvl7pPr marL="2057400" indent="0" rtl="0">
              <a:spcBef>
                <a:spcPts val="0"/>
              </a:spcBef>
              <a:buFont typeface="Garamond"/>
              <a:buNone/>
              <a:defRPr/>
            </a:lvl7pPr>
            <a:lvl8pPr marL="2400300" indent="0" rtl="0">
              <a:spcBef>
                <a:spcPts val="0"/>
              </a:spcBef>
              <a:buFont typeface="Garamond"/>
              <a:buNone/>
              <a:defRPr/>
            </a:lvl8pPr>
            <a:lvl9pPr marL="27432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9" cy="2763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8999" cy="1200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887391" y="740568"/>
            <a:ext cx="4629299" cy="3655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8999" cy="2858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Garamond"/>
              <a:buNone/>
              <a:defRPr/>
            </a:lvl1pPr>
            <a:lvl2pPr marL="342900" indent="0" rtl="0">
              <a:spcBef>
                <a:spcPts val="0"/>
              </a:spcBef>
              <a:buFont typeface="Garamond"/>
              <a:buNone/>
              <a:defRPr/>
            </a:lvl2pPr>
            <a:lvl3pPr marL="685800" indent="0" rtl="0">
              <a:spcBef>
                <a:spcPts val="0"/>
              </a:spcBef>
              <a:buFont typeface="Garamond"/>
              <a:buNone/>
              <a:defRPr/>
            </a:lvl3pPr>
            <a:lvl4pPr marL="1028700" indent="0" rtl="0">
              <a:spcBef>
                <a:spcPts val="0"/>
              </a:spcBef>
              <a:buFont typeface="Garamond"/>
              <a:buNone/>
              <a:defRPr/>
            </a:lvl4pPr>
            <a:lvl5pPr marL="1371600" indent="0" rtl="0">
              <a:spcBef>
                <a:spcPts val="0"/>
              </a:spcBef>
              <a:buFont typeface="Garamond"/>
              <a:buNone/>
              <a:defRPr/>
            </a:lvl5pPr>
            <a:lvl6pPr marL="1714500" indent="0" rtl="0">
              <a:spcBef>
                <a:spcPts val="0"/>
              </a:spcBef>
              <a:buFont typeface="Garamond"/>
              <a:buNone/>
              <a:defRPr/>
            </a:lvl6pPr>
            <a:lvl7pPr marL="2057400" indent="0" rtl="0">
              <a:spcBef>
                <a:spcPts val="0"/>
              </a:spcBef>
              <a:buFont typeface="Garamond"/>
              <a:buNone/>
              <a:defRPr/>
            </a:lvl7pPr>
            <a:lvl8pPr marL="2400300" indent="0" rtl="0">
              <a:spcBef>
                <a:spcPts val="0"/>
              </a:spcBef>
              <a:buFont typeface="Garamond"/>
              <a:buNone/>
              <a:defRPr/>
            </a:lvl8pPr>
            <a:lvl9pPr marL="27432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8999" cy="12002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3887391" y="740568"/>
            <a:ext cx="4629299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8999" cy="2858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indent="0" rtl="0">
              <a:spcBef>
                <a:spcPts val="0"/>
              </a:spcBef>
              <a:buFont typeface="Garamond"/>
              <a:buNone/>
              <a:defRPr/>
            </a:lvl1pPr>
            <a:lvl2pPr marL="342900" indent="0" rtl="0">
              <a:spcBef>
                <a:spcPts val="0"/>
              </a:spcBef>
              <a:buFont typeface="Garamond"/>
              <a:buNone/>
              <a:defRPr/>
            </a:lvl2pPr>
            <a:lvl3pPr marL="685800" indent="0" rtl="0">
              <a:spcBef>
                <a:spcPts val="0"/>
              </a:spcBef>
              <a:buFont typeface="Garamond"/>
              <a:buNone/>
              <a:defRPr/>
            </a:lvl3pPr>
            <a:lvl4pPr marL="1028700" indent="0" rtl="0">
              <a:spcBef>
                <a:spcPts val="0"/>
              </a:spcBef>
              <a:buFont typeface="Garamond"/>
              <a:buNone/>
              <a:defRPr/>
            </a:lvl4pPr>
            <a:lvl5pPr marL="1371600" indent="0" rtl="0">
              <a:spcBef>
                <a:spcPts val="0"/>
              </a:spcBef>
              <a:buFont typeface="Garamond"/>
              <a:buNone/>
              <a:defRPr/>
            </a:lvl5pPr>
            <a:lvl6pPr marL="1714500" indent="0" rtl="0">
              <a:spcBef>
                <a:spcPts val="0"/>
              </a:spcBef>
              <a:buFont typeface="Garamond"/>
              <a:buNone/>
              <a:defRPr/>
            </a:lvl6pPr>
            <a:lvl7pPr marL="2057400" indent="0" rtl="0">
              <a:spcBef>
                <a:spcPts val="0"/>
              </a:spcBef>
              <a:buFont typeface="Garamond"/>
              <a:buNone/>
              <a:defRPr/>
            </a:lvl7pPr>
            <a:lvl8pPr marL="2400300" indent="0" rtl="0">
              <a:spcBef>
                <a:spcPts val="0"/>
              </a:spcBef>
              <a:buFont typeface="Garamond"/>
              <a:buNone/>
              <a:defRPr/>
            </a:lvl8pPr>
            <a:lvl9pPr marL="2743200" indent="0" rtl="0">
              <a:spcBef>
                <a:spcPts val="0"/>
              </a:spcBef>
              <a:buFont typeface="Garamond"/>
              <a:buNone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2940299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 rot="5400000">
            <a:off x="5350050" y="1467543"/>
            <a:ext cx="4358999" cy="19715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8999" cy="58007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52070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86360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2065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15494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18923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2352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25781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292100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0" y="474984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88888"/>
              </a:buClr>
              <a:buSzPct val="25000"/>
              <a:buFont typeface="Garamond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0" marR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  <a:defRPr/>
            </a:lvl1pPr>
            <a:lvl2pPr marL="3429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2pPr>
            <a:lvl3pPr marL="6858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3pPr>
            <a:lvl4pPr marL="10287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4pPr>
            <a:lvl5pPr marL="13716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5pPr>
            <a:lvl6pPr marL="17145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6pPr>
            <a:lvl7pPr marL="20574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7pPr>
            <a:lvl8pPr marL="24003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8pPr>
            <a:lvl9pPr marL="2743200" marR="0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342900" marR="0" indent="0" algn="l" rtl="0">
              <a:spcBef>
                <a:spcPts val="0"/>
              </a:spcBef>
              <a:defRPr/>
            </a:lvl2pPr>
            <a:lvl3pPr marL="685800" marR="0" indent="0" algn="l" rtl="0">
              <a:spcBef>
                <a:spcPts val="0"/>
              </a:spcBef>
              <a:defRPr/>
            </a:lvl3pPr>
            <a:lvl4pPr marL="1028700" marR="0" indent="0" algn="l" rtl="0">
              <a:spcBef>
                <a:spcPts val="0"/>
              </a:spcBef>
              <a:defRPr/>
            </a:lvl4pPr>
            <a:lvl5pPr marL="1371600" marR="0" indent="0" algn="l" rtl="0">
              <a:spcBef>
                <a:spcPts val="0"/>
              </a:spcBef>
              <a:defRPr/>
            </a:lvl5pPr>
            <a:lvl6pPr marL="1714500" marR="0" indent="0" algn="l" rtl="0">
              <a:spcBef>
                <a:spcPts val="0"/>
              </a:spcBef>
              <a:defRPr/>
            </a:lvl6pPr>
            <a:lvl7pPr marL="2057400" marR="0" indent="0" algn="l" rtl="0">
              <a:spcBef>
                <a:spcPts val="0"/>
              </a:spcBef>
              <a:defRPr/>
            </a:lvl7pPr>
            <a:lvl8pPr marL="2400300" marR="0" indent="0" algn="l" rtl="0">
              <a:spcBef>
                <a:spcPts val="0"/>
              </a:spcBef>
              <a:defRPr/>
            </a:lvl8pPr>
            <a:lvl9pPr marL="27432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Garamond"/>
              <a:buNone/>
              <a:defRPr sz="1100"/>
            </a:lvl1pPr>
            <a:lvl2pPr marL="0" marR="0" indent="0" algn="l" rtl="0">
              <a:spcBef>
                <a:spcPts val="0"/>
              </a:spcBef>
              <a:buSzPct val="100000"/>
              <a:defRPr sz="1100"/>
            </a:lvl2pPr>
            <a:lvl3pPr marL="0" marR="0" indent="0" algn="l" rtl="0">
              <a:spcBef>
                <a:spcPts val="0"/>
              </a:spcBef>
              <a:buSzPct val="100000"/>
              <a:defRPr sz="1100"/>
            </a:lvl3pPr>
            <a:lvl4pPr marL="0" marR="0" indent="0" algn="l" rtl="0">
              <a:spcBef>
                <a:spcPts val="0"/>
              </a:spcBef>
              <a:buSzPct val="100000"/>
              <a:defRPr sz="1100"/>
            </a:lvl4pPr>
            <a:lvl5pPr marL="0" marR="0" indent="0" algn="l" rtl="0">
              <a:spcBef>
                <a:spcPts val="0"/>
              </a:spcBef>
              <a:buSzPct val="100000"/>
              <a:defRPr sz="1100"/>
            </a:lvl5pPr>
            <a:lvl6pPr marL="0" marR="0" indent="0" algn="l" rtl="0">
              <a:spcBef>
                <a:spcPts val="0"/>
              </a:spcBef>
              <a:buSzPct val="100000"/>
              <a:defRPr sz="1100"/>
            </a:lvl6pPr>
            <a:lvl7pPr marL="0" marR="0" indent="0" algn="l" rtl="0">
              <a:spcBef>
                <a:spcPts val="0"/>
              </a:spcBef>
              <a:buSzPct val="100000"/>
              <a:defRPr sz="1100"/>
            </a:lvl7pPr>
            <a:lvl8pPr marL="0" marR="0" indent="0" algn="l" rtl="0">
              <a:spcBef>
                <a:spcPts val="0"/>
              </a:spcBef>
              <a:buSzPct val="100000"/>
              <a:defRPr sz="1100"/>
            </a:lvl8pPr>
            <a:lvl9pPr marL="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/>
          <a:lstStyle>
            <a:lvl1pPr marL="177800" marR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1pPr>
            <a:lvl2pPr marL="520700" marR="0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2pPr>
            <a:lvl3pPr marL="863600" marR="0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3pPr>
            <a:lvl4pPr marL="1206500" marR="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4pPr>
            <a:lvl5pPr marL="1549400" marR="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5pPr>
            <a:lvl6pPr marL="1892300" marR="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6pPr>
            <a:lvl7pPr marL="2235200" marR="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7pPr>
            <a:lvl8pPr marL="2578100" marR="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8pPr>
            <a:lvl9pPr marL="2921000" marR="0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1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l" rtl="0"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099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indent="0" algn="ctr" rtl="0">
              <a:spcBef>
                <a:spcPts val="0"/>
              </a:spcBef>
              <a:buSzPct val="100000"/>
              <a:defRPr sz="1100"/>
            </a:lvl1pPr>
            <a:lvl2pPr marL="342900" marR="0" indent="0" algn="l" rtl="0">
              <a:spcBef>
                <a:spcPts val="0"/>
              </a:spcBef>
              <a:buSzPct val="100000"/>
              <a:defRPr sz="1100"/>
            </a:lvl2pPr>
            <a:lvl3pPr marL="685800" marR="0" indent="0" algn="l" rtl="0">
              <a:spcBef>
                <a:spcPts val="0"/>
              </a:spcBef>
              <a:buSzPct val="100000"/>
              <a:defRPr sz="1100"/>
            </a:lvl3pPr>
            <a:lvl4pPr marL="1028700" marR="0" indent="0" algn="l" rtl="0">
              <a:spcBef>
                <a:spcPts val="0"/>
              </a:spcBef>
              <a:buSzPct val="100000"/>
              <a:defRPr sz="1100"/>
            </a:lvl4pPr>
            <a:lvl5pPr marL="1371600" marR="0" indent="0" algn="l" rtl="0">
              <a:spcBef>
                <a:spcPts val="0"/>
              </a:spcBef>
              <a:buSzPct val="100000"/>
              <a:defRPr sz="1100"/>
            </a:lvl5pPr>
            <a:lvl6pPr marL="1714500" marR="0" indent="0" algn="l" rtl="0">
              <a:spcBef>
                <a:spcPts val="0"/>
              </a:spcBef>
              <a:buSzPct val="100000"/>
              <a:defRPr sz="1100"/>
            </a:lvl6pPr>
            <a:lvl7pPr marL="2057400" marR="0" indent="0" algn="l" rtl="0">
              <a:spcBef>
                <a:spcPts val="0"/>
              </a:spcBef>
              <a:buSzPct val="100000"/>
              <a:defRPr sz="1100"/>
            </a:lvl7pPr>
            <a:lvl8pPr marL="2400300" marR="0" indent="0" algn="l" rtl="0">
              <a:spcBef>
                <a:spcPts val="0"/>
              </a:spcBef>
              <a:buSzPct val="100000"/>
              <a:defRPr sz="1100"/>
            </a:lvl8pPr>
            <a:lvl9pPr marL="2743200" marR="0" indent="0" algn="l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900" b="0" i="0" u="none" strike="noStrike" cap="none" baseline="0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813817"/>
            <a:ext cx="9144000" cy="589500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6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American Yawp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714772"/>
            <a:ext cx="76199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3340933"/>
            <a:ext cx="7619999" cy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414452" y="3007128"/>
            <a:ext cx="6315000" cy="34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Free and Online, Collaboratively Built American History Textbook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0081" y="2528005"/>
            <a:ext cx="78441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649818" y="3144212"/>
            <a:ext cx="78441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1414452" y="2989958"/>
            <a:ext cx="6315000" cy="3462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Free and Online, Collaboratively Built American History Textbook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" y="0"/>
            <a:ext cx="91419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3" y="0"/>
            <a:ext cx="8921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4467" y="1277861"/>
            <a:ext cx="2078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1103" y="1820786"/>
            <a:ext cx="2393099" cy="16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545" y="1623017"/>
            <a:ext cx="3040199" cy="197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1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“Could we, for example, write a collaborative U.S. history textbook that would be free to all our students?”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9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Roy Rosenzweig, 2006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4843" y="525"/>
            <a:ext cx="53691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675" y="233162"/>
            <a:ext cx="2683500" cy="42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2981750" y="121675"/>
            <a:ext cx="26835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C343D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“Overall, however, my impression is that the textbook itself and the use of the textbook in introductory history survey classes has not changed much in the last decade.” 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C343D"/>
              </a:buClr>
              <a:buSzPct val="25000"/>
              <a:buFont typeface="Arial"/>
              <a:buNone/>
            </a:pPr>
            <a:r>
              <a:rPr lang="en" sz="1800" b="0" i="1" u="none" strike="noStrike" cap="none" baseline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                      Eric Foner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C343D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		 			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C343D"/>
              </a:buClr>
              <a:buSzPct val="25000"/>
              <a:buFont typeface="Arial"/>
              <a:buNone/>
            </a:pPr>
            <a:r>
              <a:rPr lang="en" sz="1800" b="0" i="0" u="none" strike="noStrike" cap="none" baseline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“Bad writing abounds in open- source materials, which tend to read more like chronologies of U.S. history than analyses.”      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rgbClr val="0C343D"/>
              </a:buClr>
              <a:buSzPct val="25000"/>
              <a:buFont typeface="Arial"/>
              <a:buNone/>
            </a:pPr>
            <a:r>
              <a:rPr lang="en" sz="1800" b="0" i="1" u="none" strike="noStrike" cap="none" baseline="0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                      Amy Kinsel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23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0" y="3630463"/>
            <a:ext cx="9144000" cy="1177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“I sound my barbaric yawp over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600" b="1" i="0" u="none" strike="noStrike" cap="none" baseline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roofs of the world.”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should historians collaborate?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3" y="0"/>
            <a:ext cx="8921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3" y="0"/>
            <a:ext cx="8921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85" y="0"/>
            <a:ext cx="89817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Have the digital humanities fulfilled their democratic promise?</a:t>
            </a:r>
          </a:p>
          <a:p>
            <a:pPr marL="0" marR="0" lvl="0" indent="0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indent="0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indent="0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900" cy="514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599" cy="85725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599" cy="372567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" y="1285"/>
            <a:ext cx="9141713" cy="514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3" y="0"/>
            <a:ext cx="8921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13" y="0"/>
            <a:ext cx="8921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48" y="0"/>
            <a:ext cx="89087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Have the digital humanities fulfilled their democratic promise?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practical problems can the digital humanities solve?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should historians collaborate?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question for you: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5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 question for you: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4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54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Where do we go from here?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Have the digital humanities fulfilled their democratic promise?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practical problems can the digital humanities solve?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Have the digital humanities fulfilled their democratic promise?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practical problems can the digital humanities solve?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 should historians collaborate?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Have the digital humanities fulfilled their democratic promise?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1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“Could we, for example, write a collaborative U.S. history textbook that would be free to all our students?”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9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Roy Rosenzweig, 2006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  <p:txBody>
          <a:bodyPr lIns="342900" tIns="342900" rIns="342900" bIns="342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practical problems can the digital humanities solve?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944" y="0"/>
            <a:ext cx="7428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Garamond"/>
              <a:buNone/>
            </a:pPr>
            <a:endParaRPr sz="33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407" y="0"/>
            <a:ext cx="80631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638</Words>
  <Application>Microsoft Office PowerPoint</Application>
  <PresentationFormat>On-screen Show (16:9)</PresentationFormat>
  <Paragraphs>67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Garamond</vt:lpstr>
      <vt:lpstr>Georgia</vt:lpstr>
      <vt:lpstr>simple-light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Wright</dc:creator>
  <cp:lastModifiedBy>Ben Wright</cp:lastModifiedBy>
  <cp:revision>1</cp:revision>
  <dcterms:modified xsi:type="dcterms:W3CDTF">2015-04-01T16:27:27Z</dcterms:modified>
</cp:coreProperties>
</file>